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91" r:id="rId6"/>
    <p:sldId id="263" r:id="rId7"/>
    <p:sldId id="264" r:id="rId8"/>
    <p:sldId id="265" r:id="rId9"/>
    <p:sldId id="285" r:id="rId10"/>
    <p:sldId id="286" r:id="rId11"/>
    <p:sldId id="272" r:id="rId12"/>
    <p:sldId id="266" r:id="rId13"/>
    <p:sldId id="267" r:id="rId14"/>
    <p:sldId id="271" r:id="rId15"/>
    <p:sldId id="268" r:id="rId16"/>
    <p:sldId id="269" r:id="rId17"/>
    <p:sldId id="270" r:id="rId18"/>
    <p:sldId id="273" r:id="rId19"/>
    <p:sldId id="283" r:id="rId20"/>
    <p:sldId id="292" r:id="rId21"/>
    <p:sldId id="293" r:id="rId22"/>
    <p:sldId id="294" r:id="rId23"/>
    <p:sldId id="295" r:id="rId24"/>
    <p:sldId id="296" r:id="rId25"/>
    <p:sldId id="297" r:id="rId26"/>
    <p:sldId id="289" r:id="rId27"/>
    <p:sldId id="288" r:id="rId28"/>
    <p:sldId id="299" r:id="rId29"/>
    <p:sldId id="298" r:id="rId30"/>
    <p:sldId id="3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>
        <p:scale>
          <a:sx n="120" d="100"/>
          <a:sy n="120" d="100"/>
        </p:scale>
        <p:origin x="1648" y="1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9D11D-99B4-6193-7330-DADAEE5C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1100D1-D689-E46D-B54A-A562ABE3E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10E459-FC3B-CE74-588A-8FB95D72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685F9-5183-48D4-DB84-F01C6AF5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BB168-247D-2439-ED09-1C998DE9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8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16062-CF01-2B35-E882-67A3A493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C2BB39-F966-6CAF-95AD-F47F4F8CA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1EAEB-ED80-9DCB-9DF6-7CB539C3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9960B1-3DD6-4FC1-836F-2914FADC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5B1995-711F-1286-A9FC-5A87377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5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711925-480B-1AC6-218B-D482A5C22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FFF5EE-A4C7-505B-7250-C38DEE489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268DA1-C1CA-DE5B-6C87-0F70FB1C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4F2D64-3C1C-FD31-837A-38692D76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9371B7-E463-D3E5-DFDC-BDEB3874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8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EF786-D305-28BF-035B-CEEF2FFE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D8FCA-D01D-62DE-4E29-6D47E27EA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9058B1-3EAF-5613-538D-F0C3D005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EEB13-253E-6247-C3F4-4535E22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2297A-D0FF-4035-9F78-5B446EC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FA4B-8AF2-77B5-87C7-367CD57F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A06394-D478-9F3F-D1F2-2FE1EF30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D7AB8-9787-CEFC-FF7F-F0591673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8A607E-C52D-5A75-C232-6D0671CC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4B178-336F-9800-BD58-7943D9D5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0D97-0754-3472-AB2F-FFA9F52C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1918E3-5531-1BCD-A1EF-C8F5093D8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3F6608-E0ED-0586-FDBD-14CBC4F12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C7F33B-60F3-840B-035C-92740A9A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07A70-658E-0115-F156-53DEBEAE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EE6D83-4785-5C95-E497-DC6DC30F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0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7689-A013-31C9-D882-4BE4FB6C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02F0F8-B2BE-1E9F-7904-42BF75BB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BD02BB-F0DB-BB25-BB35-A89CA6498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7C8DE8-1D8C-6029-A71D-265C243CA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C6C0E2-2ACC-20DC-80DE-CD913DC77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908EAB-AF17-2700-66D1-35E951A9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06A048-C21A-DF63-1C8C-1DA93FF1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A4F466-F5DB-4BE7-5DEA-82B57644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FEA65-FF47-B7EE-21DA-E148BFAE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4A326F-4CA7-3CBC-5FD8-F116EB82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FD0258-1CD3-E103-267D-32B57E8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D3DA95-FDAB-E703-6288-21EEBE01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0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6E2C9F-81AE-2D47-4412-516B4D77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922C4-12C2-83D1-9C95-5D1AE0EC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3EA0D0-C264-19B2-1FEE-BE17796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7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7DBE5-B459-23BA-D690-AD7E21E1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E6F62-8A62-3200-3E9B-57F9EF714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571E4E-938F-D1D4-15DF-D3A2DC4B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7C6659-055F-8E1E-0F62-2AF31945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55D7C2-AB7F-8004-72F3-4BB45746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7360A5-8D6D-2D67-D36B-4C46965B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8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15B12-1BCF-77BF-C7B7-8B3AB7D4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9F43991-9053-7CB9-4C9E-DA16F2798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B267C7-D687-D7B6-79E9-A5626EC1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E178A8-7FE9-4B2A-FFD1-CD3BA672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CC2243-78B4-EC62-1986-854FC477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BBDA56-B4BB-AD06-415D-9E98438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640605-049D-A3FB-4849-4A371D36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E131CF-8680-CF62-D60B-011E48F85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90333-CB33-5AF8-156D-54C1703BC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8BF0-7F69-4157-A6A3-8E43FDE3673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590D8-53E4-FCD5-42E8-DF0E85AE7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AD207A-32FA-49AE-E995-E8204F8CD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6C8F-E3F5-4883-AD8A-7281D9E25F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douardthomas/atp-matches-datase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nnis-data.co.u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6F5BF-2009-EF08-9686-3A42363D7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ATP dataset from </a:t>
            </a:r>
            <a:br>
              <a:rPr lang="en-US" dirty="0"/>
            </a:br>
            <a:r>
              <a:rPr lang="en-US" dirty="0"/>
              <a:t>2000-03/2018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972F7C-A41D-292F-B360-9BA7EEC04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https://www.kaggle.com/datasets/edouardthomas/atp-matches-dataset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9DE01C-14B4-3713-B857-C2A774113A50}"/>
              </a:ext>
            </a:extLst>
          </p:cNvPr>
          <p:cNvSpPr txBox="1"/>
          <p:nvPr/>
        </p:nvSpPr>
        <p:spPr>
          <a:xfrm>
            <a:off x="1227667" y="5194300"/>
            <a:ext cx="781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Patrick Schall, Vahid </a:t>
            </a:r>
            <a:r>
              <a:rPr lang="en-US" dirty="0" err="1"/>
              <a:t>Toomani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DE8668-CA27-2E01-808C-9A7866913026}"/>
              </a:ext>
            </a:extLst>
          </p:cNvPr>
          <p:cNvSpPr txBox="1"/>
          <p:nvPr/>
        </p:nvSpPr>
        <p:spPr>
          <a:xfrm>
            <a:off x="2860158" y="6283842"/>
            <a:ext cx="8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source for the Kaggle data set is http://tennis-data.co.uk/</a:t>
            </a:r>
          </a:p>
        </p:txBody>
      </p:sp>
    </p:spTree>
    <p:extLst>
      <p:ext uri="{BB962C8B-B14F-4D97-AF65-F5344CB8AC3E}">
        <p14:creationId xmlns:p14="http://schemas.microsoft.com/office/powerpoint/2010/main" val="257999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8F377-571D-74D7-DE35-5E44FF43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player has lost the most finals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951BFB7-235F-CF1B-38A1-388F7B7B2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</p:spTree>
    <p:extLst>
      <p:ext uri="{BB962C8B-B14F-4D97-AF65-F5344CB8AC3E}">
        <p14:creationId xmlns:p14="http://schemas.microsoft.com/office/powerpoint/2010/main" val="192582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BE4DE-9618-7F90-2178-F04859AC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58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Elo Rating System</a:t>
            </a:r>
          </a:p>
        </p:txBody>
      </p:sp>
      <p:pic>
        <p:nvPicPr>
          <p:cNvPr id="5" name="Inhaltsplatzhalter 4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F2724D79-7B42-E2F3-DC7D-C65BC2DE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98" y="1825625"/>
            <a:ext cx="6930204" cy="4351338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C517EBA-37DF-B245-CF3C-676CA1FAE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533" y="63161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 of the average Elo ratings of all players: 1611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6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8ABE6-0E88-CBB4-88DC-D0679F75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the best average Elo Rating </a:t>
            </a:r>
          </a:p>
        </p:txBody>
      </p:sp>
      <p:pic>
        <p:nvPicPr>
          <p:cNvPr id="5" name="Inhaltsplatzhalter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5ED23E9-39AF-9DB5-07AC-B21BFFE24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6D6071-A232-5D0B-D6F6-AFB134C60F6E}"/>
              </a:ext>
            </a:extLst>
          </p:cNvPr>
          <p:cNvSpPr txBox="1"/>
          <p:nvPr/>
        </p:nvSpPr>
        <p:spPr>
          <a:xfrm>
            <a:off x="3754966" y="6354233"/>
            <a:ext cx="930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player on the ATP tour is Djokovic</a:t>
            </a:r>
          </a:p>
        </p:txBody>
      </p:sp>
    </p:spTree>
    <p:extLst>
      <p:ext uri="{BB962C8B-B14F-4D97-AF65-F5344CB8AC3E}">
        <p14:creationId xmlns:p14="http://schemas.microsoft.com/office/powerpoint/2010/main" val="181377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9DA19-782E-D94E-411A-7E4C4F08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the lowest Elo Rating</a:t>
            </a:r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AD09512F-B211-FB57-B44F-1FB6589A0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77B7CC5-E4C0-5472-CF70-1D2C28AFB2F7}"/>
              </a:ext>
            </a:extLst>
          </p:cNvPr>
          <p:cNvSpPr txBox="1"/>
          <p:nvPr/>
        </p:nvSpPr>
        <p:spPr>
          <a:xfrm>
            <a:off x="4368800" y="6371167"/>
            <a:ext cx="66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Prinosil</a:t>
            </a:r>
            <a:r>
              <a:rPr lang="en-US" dirty="0"/>
              <a:t> has the lowest Elo Rating of all players</a:t>
            </a:r>
          </a:p>
        </p:txBody>
      </p:sp>
    </p:spTree>
    <p:extLst>
      <p:ext uri="{BB962C8B-B14F-4D97-AF65-F5344CB8AC3E}">
        <p14:creationId xmlns:p14="http://schemas.microsoft.com/office/powerpoint/2010/main" val="26727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3D2514-2209-B24A-70AE-3D875B1D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</p:spTree>
    <p:extLst>
      <p:ext uri="{BB962C8B-B14F-4D97-AF65-F5344CB8AC3E}">
        <p14:creationId xmlns:p14="http://schemas.microsoft.com/office/powerpoint/2010/main" val="228283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B278F-0C00-ADBC-017C-A2D397DD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Pinnacle Sports odds</a:t>
            </a:r>
          </a:p>
        </p:txBody>
      </p:sp>
      <p:pic>
        <p:nvPicPr>
          <p:cNvPr id="5" name="Inhaltsplatzhalter 4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D47F4863-FB93-F179-38D5-92AD5C7F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2278263"/>
            <a:ext cx="8776602" cy="310230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5986FFE-A874-2508-DAFB-9E9AF94C1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A07E6B-BA47-3BBB-8423-2F8F8FFC7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7" t="37407" r="20486" b="10988"/>
          <a:stretch/>
        </p:blipFill>
        <p:spPr>
          <a:xfrm>
            <a:off x="10227733" y="2047181"/>
            <a:ext cx="1198033" cy="353906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D670213-4A57-B0B6-95CB-E16DF118DCB3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263AC-7E58-3E06-1C15-8CAFA517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Bet365 Odds</a:t>
            </a:r>
          </a:p>
        </p:txBody>
      </p:sp>
      <p:pic>
        <p:nvPicPr>
          <p:cNvPr id="5" name="Inhaltsplatzhalter 4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7A3764E-22F6-3F7E-5F6C-C26BE61C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7" y="2410862"/>
            <a:ext cx="8655094" cy="3050138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86BA8D-C5D5-301B-468B-A2B50DCC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t="37865" r="73819" b="8888"/>
          <a:stretch/>
        </p:blipFill>
        <p:spPr>
          <a:xfrm>
            <a:off x="9664700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7E826D-A29F-71CF-DBFA-4B00CED28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52" t="37654" r="30521" b="10742"/>
          <a:stretch/>
        </p:blipFill>
        <p:spPr>
          <a:xfrm>
            <a:off x="10193869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6A29300-0284-1859-45FD-60A14C871E0B}"/>
              </a:ext>
            </a:extLst>
          </p:cNvPr>
          <p:cNvSpPr/>
          <p:nvPr/>
        </p:nvSpPr>
        <p:spPr>
          <a:xfrm>
            <a:off x="9525000" y="4347633"/>
            <a:ext cx="2108200" cy="44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4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DDCFD-E55F-A892-FC85-62531B4E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betting house has the better odds?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9A86E-9230-8029-3AF3-3BD94AD0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37407" r="20486" b="10988"/>
          <a:stretch/>
        </p:blipFill>
        <p:spPr>
          <a:xfrm>
            <a:off x="5528766" y="2047181"/>
            <a:ext cx="1198033" cy="3539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CB41A1-B2D0-E7C8-799D-377E8F67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4" t="37865" r="73819" b="8888"/>
          <a:stretch/>
        </p:blipFill>
        <p:spPr>
          <a:xfrm>
            <a:off x="3797342" y="2078567"/>
            <a:ext cx="588433" cy="3651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419EF1-6380-605A-6E83-B4F7C57C4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52" t="37654" r="30521" b="10742"/>
          <a:stretch/>
        </p:blipFill>
        <p:spPr>
          <a:xfrm>
            <a:off x="4326511" y="2064113"/>
            <a:ext cx="1198033" cy="35390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9814884-8167-B4A3-26B1-30E09F54EA70}"/>
              </a:ext>
            </a:extLst>
          </p:cNvPr>
          <p:cNvSpPr/>
          <p:nvPr/>
        </p:nvSpPr>
        <p:spPr>
          <a:xfrm>
            <a:off x="3153877" y="4419600"/>
            <a:ext cx="4292556" cy="334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86E281-4021-5C02-9010-69A55125A9AD}"/>
              </a:ext>
            </a:extLst>
          </p:cNvPr>
          <p:cNvSpPr txBox="1"/>
          <p:nvPr/>
        </p:nvSpPr>
        <p:spPr>
          <a:xfrm>
            <a:off x="2959099" y="6233430"/>
            <a:ext cx="91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average the bedder odds has Pinnacle Sports odds</a:t>
            </a:r>
          </a:p>
        </p:txBody>
      </p:sp>
    </p:spTree>
    <p:extLst>
      <p:ext uri="{BB962C8B-B14F-4D97-AF65-F5344CB8AC3E}">
        <p14:creationId xmlns:p14="http://schemas.microsoft.com/office/powerpoint/2010/main" val="38150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7754F-B07F-AAA1-A1AF-37849979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the surface matters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F6DD2DE-5DF5-D1B6-96C3-CBFE86A4E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09" t="48912" r="50000" b="15384"/>
          <a:stretch/>
        </p:blipFill>
        <p:spPr>
          <a:xfrm>
            <a:off x="1176865" y="2230966"/>
            <a:ext cx="4453396" cy="323003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AD43C6-D4A3-41F4-AB98-32BB36427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2" t="41605" r="48195" b="22346"/>
          <a:stretch/>
        </p:blipFill>
        <p:spPr>
          <a:xfrm>
            <a:off x="5968999" y="2188633"/>
            <a:ext cx="4986867" cy="34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36DD8-74A6-CDC8-22AD-3B1AB93E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 of this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969340-EF89-87FE-2CB1-139C01EB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      Predict who is going to win/lose the next game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 goal should be to obtain a model, which gains money – in the final sum - after betting on at least 1000 tennis matches.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95A4D-E4BD-4134-4437-E2973DB3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This was our first Data frame with Datapoints form 2000 till 2018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5111A1B-8473-F34B-2D6E-86B05119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97" t="38797" r="55927" b="10909"/>
          <a:stretch/>
        </p:blipFill>
        <p:spPr>
          <a:xfrm>
            <a:off x="1747080" y="1690688"/>
            <a:ext cx="2876005" cy="4114398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4D6BD21-06CB-AE62-D52F-D3FC87E16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7" t="42740" r="62449" b="16803"/>
          <a:stretch/>
        </p:blipFill>
        <p:spPr>
          <a:xfrm>
            <a:off x="7202465" y="1774017"/>
            <a:ext cx="2752956" cy="39691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2046718-9C8C-B80E-2A4C-4C52F635F2E8}"/>
              </a:ext>
            </a:extLst>
          </p:cNvPr>
          <p:cNvSpPr txBox="1"/>
          <p:nvPr/>
        </p:nvSpPr>
        <p:spPr>
          <a:xfrm>
            <a:off x="1679945" y="6166884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frame info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0D3021-2B39-CEB1-E019-BCCB013D7499}"/>
              </a:ext>
            </a:extLst>
          </p:cNvPr>
          <p:cNvSpPr txBox="1"/>
          <p:nvPr/>
        </p:nvSpPr>
        <p:spPr>
          <a:xfrm>
            <a:off x="7919484" y="6123543"/>
            <a:ext cx="30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84018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A2FB9-9574-0954-BC34-7B49C69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Some initial thoughts about the betting strategies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5DEBD-BD62-A104-423D-2D1F9C1B3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rtl="0">
              <a:buFont typeface="+mj-lt"/>
              <a:buAutoNum type="arabicPeriod"/>
            </a:pPr>
            <a:r>
              <a:rPr lang="en-US" dirty="0"/>
              <a:t>To bet on the higher ranked player (HPBS)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lower ranked player (LPBS)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player with higher total </a:t>
            </a:r>
            <a:r>
              <a:rPr lang="en-US" dirty="0" err="1"/>
              <a:t>elo</a:t>
            </a:r>
            <a:r>
              <a:rPr lang="en-US" dirty="0"/>
              <a:t> rate (HRBS)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player with lower total </a:t>
            </a:r>
            <a:r>
              <a:rPr lang="en-US" dirty="0" err="1"/>
              <a:t>elo</a:t>
            </a:r>
            <a:r>
              <a:rPr lang="en-US" dirty="0"/>
              <a:t> rate (LRBS)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player with the better </a:t>
            </a:r>
            <a:r>
              <a:rPr lang="en-US" dirty="0" err="1"/>
              <a:t>elo</a:t>
            </a:r>
            <a:r>
              <a:rPr lang="en-US" dirty="0"/>
              <a:t> rate in the </a:t>
            </a:r>
            <a:r>
              <a:rPr lang="en-US" dirty="0" err="1"/>
              <a:t>appropirate</a:t>
            </a:r>
            <a:r>
              <a:rPr lang="en-US" dirty="0"/>
              <a:t> field type (BRFTBS)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a random player (RPBS)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winner always (WBS)</a:t>
            </a:r>
          </a:p>
          <a:p>
            <a:pPr rtl="0">
              <a:buFont typeface="+mj-lt"/>
              <a:buAutoNum type="arabicPeriod"/>
            </a:pPr>
            <a:r>
              <a:rPr lang="en-US" dirty="0"/>
              <a:t>To bet on the loser always (LBS)</a:t>
            </a:r>
          </a:p>
          <a:p>
            <a:pPr rtl="0"/>
            <a:r>
              <a:rPr lang="en-US" dirty="0"/>
              <a:t>The strategies 7 and 8 are just theoretical and put there to compare the strategies with the theoretical maximum profit/loss.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4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AF9A5-6BB6-6E6F-D1F5-74D5542F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each strategy would perform on "Pinnacle Sports"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A6541B-C734-F928-C620-6010C98AB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20" t="33346" r="41424" b="48009"/>
          <a:stretch/>
        </p:blipFill>
        <p:spPr>
          <a:xfrm>
            <a:off x="259976" y="2164976"/>
            <a:ext cx="10608215" cy="327659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D94BDC2-E850-F45B-4C5D-856543408AB7}"/>
              </a:ext>
            </a:extLst>
          </p:cNvPr>
          <p:cNvSpPr/>
          <p:nvPr/>
        </p:nvSpPr>
        <p:spPr>
          <a:xfrm>
            <a:off x="1326776" y="2877671"/>
            <a:ext cx="9336742" cy="412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8CF242B-1BC5-3256-3252-5D60726EBEFF}"/>
              </a:ext>
            </a:extLst>
          </p:cNvPr>
          <p:cNvSpPr txBox="1"/>
          <p:nvPr/>
        </p:nvSpPr>
        <p:spPr>
          <a:xfrm>
            <a:off x="616688" y="5640572"/>
            <a:ext cx="1079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strategy the to bet on the player with the better </a:t>
            </a:r>
            <a:r>
              <a:rPr lang="en-US" dirty="0" err="1"/>
              <a:t>elo</a:t>
            </a:r>
            <a:r>
              <a:rPr lang="en-US" dirty="0"/>
              <a:t> rate in the </a:t>
            </a:r>
            <a:r>
              <a:rPr lang="en-US" dirty="0" err="1"/>
              <a:t>appropirate</a:t>
            </a:r>
            <a:r>
              <a:rPr lang="en-US" dirty="0"/>
              <a:t> field type (BRFTBS) would gain some money!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18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88307-156B-E273-6663-266CA6DB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each strategy would perform on "Bet 365"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D5EBE0-E077-822D-86AB-D104EF187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66" t="61927" r="40609" b="19701"/>
          <a:stretch/>
        </p:blipFill>
        <p:spPr>
          <a:xfrm>
            <a:off x="368283" y="2238153"/>
            <a:ext cx="10418447" cy="2939902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E7767F0-1BD8-F9DE-E278-35CA6DD3512F}"/>
              </a:ext>
            </a:extLst>
          </p:cNvPr>
          <p:cNvSpPr/>
          <p:nvPr/>
        </p:nvSpPr>
        <p:spPr>
          <a:xfrm>
            <a:off x="1326776" y="2877671"/>
            <a:ext cx="9336742" cy="412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128C820-6B6F-029E-487C-6B97AED75D7F}"/>
              </a:ext>
            </a:extLst>
          </p:cNvPr>
          <p:cNvSpPr txBox="1"/>
          <p:nvPr/>
        </p:nvSpPr>
        <p:spPr>
          <a:xfrm>
            <a:off x="909084" y="5810693"/>
            <a:ext cx="905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strategy, except of theoretical one to always bet on the winner, would let to an gain of money.</a:t>
            </a:r>
          </a:p>
        </p:txBody>
      </p:sp>
    </p:spTree>
    <p:extLst>
      <p:ext uri="{BB962C8B-B14F-4D97-AF65-F5344CB8AC3E}">
        <p14:creationId xmlns:p14="http://schemas.microsoft.com/office/powerpoint/2010/main" val="147560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6533-E7BC-DCD9-0AE2-9F5EB672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betting strategies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32CC9D-6995-9EAE-8D9D-65813E307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 of strategy 5 (To bet on the player with the better </a:t>
            </a:r>
            <a:r>
              <a:rPr lang="en-US" dirty="0" err="1"/>
              <a:t>elo</a:t>
            </a:r>
            <a:r>
              <a:rPr lang="en-US" dirty="0"/>
              <a:t> rate in the </a:t>
            </a:r>
            <a:r>
              <a:rPr lang="en-US" dirty="0" err="1"/>
              <a:t>appropirate</a:t>
            </a:r>
            <a:r>
              <a:rPr lang="en-US" dirty="0"/>
              <a:t> field type (BRFTBS)), all betting strategies perform poorly.</a:t>
            </a:r>
          </a:p>
          <a:p>
            <a:r>
              <a:rPr lang="en-US" dirty="0"/>
              <a:t>Therefore, we have to come up with new betting strategies, to gain some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6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EB165-26CB-97E3-3DA6-8E4DF1B1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betting strategies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FD33D-447F-BE04-C9A5-51484238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9) Bet only on games with exceed a certain </a:t>
            </a:r>
            <a:r>
              <a:rPr lang="en-US" dirty="0" err="1"/>
              <a:t>elo</a:t>
            </a:r>
            <a:r>
              <a:rPr lang="en-US" dirty="0"/>
              <a:t> threshold to minimizing the possibility to lose money</a:t>
            </a:r>
          </a:p>
          <a:p>
            <a:r>
              <a:rPr lang="en-US" dirty="0"/>
              <a:t>10) find players, which </a:t>
            </a:r>
            <a:r>
              <a:rPr lang="en-US" dirty="0" err="1"/>
              <a:t>elo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underrepresented, because he is new, or was injured.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013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33790-775D-3B57-6D05-DCA85B28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Machine learning modeling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1542E6-3B4D-B260-AF62-23050226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betting strategy -to bet on the player with the better </a:t>
            </a:r>
            <a:r>
              <a:rPr lang="en-US" dirty="0" err="1"/>
              <a:t>elo</a:t>
            </a:r>
            <a:r>
              <a:rPr lang="en-US" dirty="0"/>
              <a:t> rate in the appropriate field type (BRFTBS)- we constructed a new data frame called features to train and test our first models.</a:t>
            </a:r>
          </a:p>
          <a:p>
            <a:r>
              <a:rPr lang="en-US" dirty="0"/>
              <a:t> Algorithm which has been used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352852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AC1D9-9B0C-0104-ADAA-DCDAF5F5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“features” </a:t>
            </a:r>
            <a:r>
              <a:rPr lang="en-US" dirty="0" err="1"/>
              <a:t>dataframe</a:t>
            </a:r>
            <a:r>
              <a:rPr lang="en-US" dirty="0"/>
              <a:t> for modeling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81AE1F-33B1-1A30-8D5F-446D9DF93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99" t="48291" r="54399" b="12272"/>
          <a:stretch/>
        </p:blipFill>
        <p:spPr>
          <a:xfrm>
            <a:off x="7102256" y="1966587"/>
            <a:ext cx="3187875" cy="415941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BD748C-8019-9943-FED2-807BBA230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3" t="42557" r="45240" b="9132"/>
          <a:stretch/>
        </p:blipFill>
        <p:spPr>
          <a:xfrm>
            <a:off x="2167002" y="2035479"/>
            <a:ext cx="3187875" cy="33131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B99C241-6687-10EB-4155-410D50CB718C}"/>
              </a:ext>
            </a:extLst>
          </p:cNvPr>
          <p:cNvSpPr txBox="1"/>
          <p:nvPr/>
        </p:nvSpPr>
        <p:spPr>
          <a:xfrm>
            <a:off x="273423" y="6169709"/>
            <a:ext cx="11645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“feature” </a:t>
            </a:r>
            <a:r>
              <a:rPr lang="en-US" dirty="0" err="1"/>
              <a:t>Dataframe</a:t>
            </a:r>
            <a:r>
              <a:rPr lang="en-US" dirty="0"/>
              <a:t> has been constructed from the </a:t>
            </a:r>
            <a:r>
              <a:rPr lang="en-US" dirty="0" err="1"/>
              <a:t>df_atp_cleaned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to be used with the different machine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336600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56480-3EAE-578F-5243-0B2A37B6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B1E0D74-4516-10CF-36A4-F7C923D96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71" t="25620" r="27576" b="33897"/>
          <a:stretch/>
        </p:blipFill>
        <p:spPr>
          <a:xfrm>
            <a:off x="372244" y="703553"/>
            <a:ext cx="11225097" cy="5789322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4294DAF-D559-2FE8-1AE6-98078F9C9937}"/>
              </a:ext>
            </a:extLst>
          </p:cNvPr>
          <p:cNvSpPr/>
          <p:nvPr/>
        </p:nvSpPr>
        <p:spPr>
          <a:xfrm>
            <a:off x="1047307" y="4401879"/>
            <a:ext cx="3737344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89A6DC-9E30-81F6-95C3-B1C80DF5DCFA}"/>
              </a:ext>
            </a:extLst>
          </p:cNvPr>
          <p:cNvSpPr txBox="1"/>
          <p:nvPr/>
        </p:nvSpPr>
        <p:spPr>
          <a:xfrm>
            <a:off x="5810693" y="4401879"/>
            <a:ext cx="430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approach would not lead to any money gain!</a:t>
            </a:r>
          </a:p>
        </p:txBody>
      </p:sp>
    </p:spTree>
    <p:extLst>
      <p:ext uri="{BB962C8B-B14F-4D97-AF65-F5344CB8AC3E}">
        <p14:creationId xmlns:p14="http://schemas.microsoft.com/office/powerpoint/2010/main" val="1721045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BA4E8-B182-24AE-F8EE-CD66E5A24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E26313-60F4-D078-A3DE-28001E03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30F00F-D0C5-3B99-481C-B91A474A0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93" t="22353" r="27389" b="33268"/>
          <a:stretch/>
        </p:blipFill>
        <p:spPr>
          <a:xfrm>
            <a:off x="454280" y="195041"/>
            <a:ext cx="8740739" cy="4945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D69A38D-9A42-E16C-426D-0C3802406266}"/>
              </a:ext>
            </a:extLst>
          </p:cNvPr>
          <p:cNvSpPr/>
          <p:nvPr/>
        </p:nvSpPr>
        <p:spPr>
          <a:xfrm>
            <a:off x="893135" y="3365204"/>
            <a:ext cx="8128591" cy="191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A2862C8-6AA8-5974-F3E5-297C0A992F03}"/>
              </a:ext>
            </a:extLst>
          </p:cNvPr>
          <p:cNvSpPr txBox="1"/>
          <p:nvPr/>
        </p:nvSpPr>
        <p:spPr>
          <a:xfrm>
            <a:off x="3418367" y="5609802"/>
            <a:ext cx="4300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approach would only lead to a really small profit of 0.0013 $  for each dollar played. So if we would bet 1000 $ we would gain 1.13 $ in profit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306196-92DD-B830-D4E2-FE91C2798B79}"/>
              </a:ext>
            </a:extLst>
          </p:cNvPr>
          <p:cNvSpPr/>
          <p:nvPr/>
        </p:nvSpPr>
        <p:spPr>
          <a:xfrm rot="16200000">
            <a:off x="6193467" y="3296094"/>
            <a:ext cx="1951076" cy="1196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95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3F36-FA53-0F6E-B68E-D8361FED3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3ADA482-3210-B8A1-7964-35CFC0949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7" t="17254" r="32499" b="2614"/>
          <a:stretch/>
        </p:blipFill>
        <p:spPr>
          <a:xfrm>
            <a:off x="335601" y="31898"/>
            <a:ext cx="5049121" cy="67505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074B304-92B1-D861-02D3-8EB1FFD2C5A6}"/>
              </a:ext>
            </a:extLst>
          </p:cNvPr>
          <p:cNvSpPr txBox="1"/>
          <p:nvPr/>
        </p:nvSpPr>
        <p:spPr>
          <a:xfrm>
            <a:off x="5810693" y="4401879"/>
            <a:ext cx="430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approach would not lead to any </a:t>
            </a:r>
            <a:r>
              <a:rPr lang="en-US"/>
              <a:t>money gain!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894D9C-AC45-89CA-3628-44FD8DE54C02}"/>
              </a:ext>
            </a:extLst>
          </p:cNvPr>
          <p:cNvSpPr/>
          <p:nvPr/>
        </p:nvSpPr>
        <p:spPr>
          <a:xfrm>
            <a:off x="212652" y="5603358"/>
            <a:ext cx="5443869" cy="164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E897C5C-33AD-4CCB-4301-021E3DC41F38}"/>
              </a:ext>
            </a:extLst>
          </p:cNvPr>
          <p:cNvSpPr/>
          <p:nvPr/>
        </p:nvSpPr>
        <p:spPr>
          <a:xfrm rot="16200000">
            <a:off x="1967470" y="5811136"/>
            <a:ext cx="1360965" cy="424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20887-A2FF-7DFC-09BF-EAFB9742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Values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3683D-4398-E4FF-AFAB-D2D66573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had a data frame with a lot of missing values and only data till 2018 we fetched </a:t>
            </a:r>
            <a:r>
              <a:rPr lang="en-US" dirty="0" err="1"/>
              <a:t>addionall</a:t>
            </a:r>
            <a:r>
              <a:rPr lang="en-US" dirty="0"/>
              <a:t> data until January 2024 from </a:t>
            </a:r>
            <a:r>
              <a:rPr lang="en-US" dirty="0">
                <a:hlinkClick r:id="rId2"/>
              </a:rPr>
              <a:t>http://tennis-data.co.uk/</a:t>
            </a:r>
            <a:r>
              <a:rPr lang="en-US" dirty="0"/>
              <a:t>, which was also the source of the first data set.</a:t>
            </a:r>
          </a:p>
        </p:txBody>
      </p:sp>
    </p:spTree>
    <p:extLst>
      <p:ext uri="{BB962C8B-B14F-4D97-AF65-F5344CB8AC3E}">
        <p14:creationId xmlns:p14="http://schemas.microsoft.com/office/powerpoint/2010/main" val="2390709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7D2F76-B680-D51A-29D8-F5FAB529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first machine </a:t>
            </a:r>
            <a:r>
              <a:rPr lang="en-US" dirty="0" err="1"/>
              <a:t>learing</a:t>
            </a:r>
            <a:r>
              <a:rPr lang="en-US" dirty="0"/>
              <a:t> modeling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CE8538-E6F2-59D1-4290-42C24DA7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three modeling approaches perform poorly.</a:t>
            </a:r>
          </a:p>
          <a:p>
            <a:r>
              <a:rPr lang="en-US" dirty="0"/>
              <a:t>Only the decision tree could lead in a small profit.</a:t>
            </a:r>
          </a:p>
          <a:p>
            <a:r>
              <a:rPr lang="en-US" dirty="0"/>
              <a:t>The betting strategy, the feature set and the algorithm must be optimized to increase gain of profit and reduce the probability of losing money.</a:t>
            </a:r>
          </a:p>
        </p:txBody>
      </p:sp>
    </p:spTree>
    <p:extLst>
      <p:ext uri="{BB962C8B-B14F-4D97-AF65-F5344CB8AC3E}">
        <p14:creationId xmlns:p14="http://schemas.microsoft.com/office/powerpoint/2010/main" val="124612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6BABAA-B9B1-6F51-E154-204EC7E06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36" t="36997" r="46632" b="13202"/>
          <a:stretch/>
        </p:blipFill>
        <p:spPr>
          <a:xfrm>
            <a:off x="1114816" y="1496861"/>
            <a:ext cx="3620022" cy="323650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6D52A9-BAAD-CBA1-FB20-F8D1189BBC55}"/>
              </a:ext>
            </a:extLst>
          </p:cNvPr>
          <p:cNvSpPr txBox="1"/>
          <p:nvPr/>
        </p:nvSpPr>
        <p:spPr>
          <a:xfrm>
            <a:off x="1114816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97FD08-2A28-A8D8-ABE6-BEF56986E6C1}"/>
              </a:ext>
            </a:extLst>
          </p:cNvPr>
          <p:cNvSpPr txBox="1"/>
          <p:nvPr/>
        </p:nvSpPr>
        <p:spPr>
          <a:xfrm>
            <a:off x="6340257" y="5065308"/>
            <a:ext cx="42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new Data frame 2000-2024 missing values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25EE24-A598-673A-F32A-32DF91DBA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1" t="34067" r="61972" b="25083"/>
          <a:stretch/>
        </p:blipFill>
        <p:spPr>
          <a:xfrm>
            <a:off x="6739467" y="1423360"/>
            <a:ext cx="2348744" cy="324391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627C7C-8B3D-F853-435E-5A37A6C1F560}"/>
              </a:ext>
            </a:extLst>
          </p:cNvPr>
          <p:cNvSpPr txBox="1"/>
          <p:nvPr/>
        </p:nvSpPr>
        <p:spPr>
          <a:xfrm>
            <a:off x="3127913" y="439516"/>
            <a:ext cx="843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set with data from 2000 till 2024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8F3D639-48DB-7C4A-289A-6FE0B1FAEF48}"/>
              </a:ext>
            </a:extLst>
          </p:cNvPr>
          <p:cNvSpPr txBox="1"/>
          <p:nvPr/>
        </p:nvSpPr>
        <p:spPr>
          <a:xfrm>
            <a:off x="2459046" y="6233818"/>
            <a:ext cx="893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</a:t>
            </a:r>
            <a:r>
              <a:rPr lang="en-US" dirty="0" err="1"/>
              <a:t>dataframe</a:t>
            </a:r>
            <a:r>
              <a:rPr lang="en-US" dirty="0"/>
              <a:t> has a lot of missing values and was therefore been cleaned</a:t>
            </a:r>
          </a:p>
        </p:txBody>
      </p:sp>
    </p:spTree>
    <p:extLst>
      <p:ext uri="{BB962C8B-B14F-4D97-AF65-F5344CB8AC3E}">
        <p14:creationId xmlns:p14="http://schemas.microsoft.com/office/powerpoint/2010/main" val="9337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17DC30-DB36-75B3-C245-35B9CDF6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</a:t>
            </a:r>
            <a:r>
              <a:rPr lang="en-US" dirty="0" err="1"/>
              <a:t>df_atp_clean</a:t>
            </a:r>
            <a:r>
              <a:rPr lang="en-US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623F2AD-1ADB-358B-56F8-9FF691C97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81" t="32830" r="47624" b="27716"/>
          <a:stretch/>
        </p:blipFill>
        <p:spPr>
          <a:xfrm>
            <a:off x="1111623" y="1985681"/>
            <a:ext cx="4616672" cy="419996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719602-54E5-B9B4-0A8F-0FC795053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0" t="39739" r="58603" b="28431"/>
          <a:stretch/>
        </p:blipFill>
        <p:spPr>
          <a:xfrm>
            <a:off x="6817659" y="1985681"/>
            <a:ext cx="2913529" cy="41246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96C07E4-D514-EF42-BD0C-E82CD13A0B49}"/>
              </a:ext>
            </a:extLst>
          </p:cNvPr>
          <p:cNvSpPr txBox="1"/>
          <p:nvPr/>
        </p:nvSpPr>
        <p:spPr>
          <a:xfrm>
            <a:off x="1676399" y="6405352"/>
            <a:ext cx="924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final </a:t>
            </a:r>
            <a:r>
              <a:rPr lang="en-US" dirty="0" err="1"/>
              <a:t>dataframe</a:t>
            </a:r>
            <a:r>
              <a:rPr lang="en-US" dirty="0"/>
              <a:t> for the first exploration of the data with datapoint from 2004 till 2024</a:t>
            </a:r>
          </a:p>
        </p:txBody>
      </p:sp>
    </p:spTree>
    <p:extLst>
      <p:ext uri="{BB962C8B-B14F-4D97-AF65-F5344CB8AC3E}">
        <p14:creationId xmlns:p14="http://schemas.microsoft.com/office/powerpoint/2010/main" val="4043337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0FF5E-C1E5-3408-7496-6FCB1FED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67" y="12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Exploration of the data set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57AF277-6AE5-D678-B796-B9A12E80C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97" y="1825625"/>
            <a:ext cx="7306405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D71808-9638-B57B-46C1-075E2A4B0CC1}"/>
              </a:ext>
            </a:extLst>
          </p:cNvPr>
          <p:cNvSpPr txBox="1"/>
          <p:nvPr/>
        </p:nvSpPr>
        <p:spPr>
          <a:xfrm>
            <a:off x="3124200" y="6446308"/>
            <a:ext cx="1128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cleaned data frame has values from 2004 till January 2024!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2F5A30-906F-65BD-6269-EDBE5384D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1533" y="64463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Number of unique players: 1260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5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8DF5-E055-F713-A111-AB29D4C8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won the most Matches?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56B7E02B-8429-8A2D-C51B-13FA37642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5" y="1825625"/>
            <a:ext cx="8145930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570B14-A25F-B63A-CC7A-AF1C955DBBD1}"/>
              </a:ext>
            </a:extLst>
          </p:cNvPr>
          <p:cNvSpPr txBox="1"/>
          <p:nvPr/>
        </p:nvSpPr>
        <p:spPr>
          <a:xfrm>
            <a:off x="2357966" y="6361629"/>
            <a:ext cx="104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Djokovic has won the most tennis matches during that time </a:t>
            </a:r>
            <a:r>
              <a:rPr lang="en-US" dirty="0" err="1"/>
              <a:t>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0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D9DBA-78E2-44A0-D5EB-1692BF33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has lost the most matches</a:t>
            </a:r>
          </a:p>
        </p:txBody>
      </p:sp>
      <p:pic>
        <p:nvPicPr>
          <p:cNvPr id="5" name="Inhaltsplatzhalter 4" descr="Ein Bild, das Farbigkeit, Screenshot, Reihe, Rechteck enthält.&#10;&#10;Automatisch generierte Beschreibung">
            <a:extLst>
              <a:ext uri="{FF2B5EF4-FFF2-40B4-BE49-F238E27FC236}">
                <a16:creationId xmlns:a16="http://schemas.microsoft.com/office/drawing/2014/main" id="{006EA3D3-CF39-786C-17FA-575A8F970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76" y="1825625"/>
            <a:ext cx="8112447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3C35B1-7777-9B28-A8DB-EAF88E6A878B}"/>
              </a:ext>
            </a:extLst>
          </p:cNvPr>
          <p:cNvSpPr txBox="1"/>
          <p:nvPr/>
        </p:nvSpPr>
        <p:spPr>
          <a:xfrm>
            <a:off x="3839633" y="6361629"/>
            <a:ext cx="851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Verdasco has lost the most tennis matches</a:t>
            </a:r>
          </a:p>
        </p:txBody>
      </p:sp>
    </p:spTree>
    <p:extLst>
      <p:ext uri="{BB962C8B-B14F-4D97-AF65-F5344CB8AC3E}">
        <p14:creationId xmlns:p14="http://schemas.microsoft.com/office/powerpoint/2010/main" val="169408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88F30-97C5-BCE5-3294-9CAB7174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player has won the most tournaments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ADBE2C-3C95-CA5C-4BDA-7B4292A7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49" y="1825625"/>
            <a:ext cx="8754301" cy="4351338"/>
          </a:xfrm>
        </p:spPr>
      </p:pic>
    </p:spTree>
    <p:extLst>
      <p:ext uri="{BB962C8B-B14F-4D97-AF65-F5344CB8AC3E}">
        <p14:creationId xmlns:p14="http://schemas.microsoft.com/office/powerpoint/2010/main" val="31953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Office PowerPoint</Application>
  <PresentationFormat>Breitbild</PresentationFormat>
  <Paragraphs>75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Arial Unicode MS</vt:lpstr>
      <vt:lpstr>Calibri</vt:lpstr>
      <vt:lpstr>Calibri Light</vt:lpstr>
      <vt:lpstr>Office</vt:lpstr>
      <vt:lpstr>ATP dataset from  2000-03/2018</vt:lpstr>
      <vt:lpstr>This was our first Data frame with Datapoints form 2000 till 2018</vt:lpstr>
      <vt:lpstr>Missing Values</vt:lpstr>
      <vt:lpstr>PowerPoint-Präsentation</vt:lpstr>
      <vt:lpstr>                            df_atp_clean </vt:lpstr>
      <vt:lpstr>Exploration of the data set</vt:lpstr>
      <vt:lpstr>Who has won the most Matches?</vt:lpstr>
      <vt:lpstr>Who has lost the most matches</vt:lpstr>
      <vt:lpstr>Which player has won the most tournaments</vt:lpstr>
      <vt:lpstr>Which player has lost the most finals</vt:lpstr>
      <vt:lpstr>Elo Rating System</vt:lpstr>
      <vt:lpstr>Which player has the best average Elo Rating </vt:lpstr>
      <vt:lpstr>Who has the lowest Elo Rating</vt:lpstr>
      <vt:lpstr>Which betting house has the better odds?</vt:lpstr>
      <vt:lpstr>Pinnacle Sports odds</vt:lpstr>
      <vt:lpstr>Bet365 Odds</vt:lpstr>
      <vt:lpstr>Which betting house has the better odds?</vt:lpstr>
      <vt:lpstr>Does the surface matters </vt:lpstr>
      <vt:lpstr>Objectives of this research</vt:lpstr>
      <vt:lpstr>Some initial thoughts about the betting strategies</vt:lpstr>
      <vt:lpstr>How each strategy would perform on "Pinnacle Sports" </vt:lpstr>
      <vt:lpstr>How each strategy would perform on "Bet 365" </vt:lpstr>
      <vt:lpstr>Summary betting strategies</vt:lpstr>
      <vt:lpstr>New betting strategies</vt:lpstr>
      <vt:lpstr>First Machine learning modeling </vt:lpstr>
      <vt:lpstr>“features” dataframe for modeling</vt:lpstr>
      <vt:lpstr>PowerPoint-Präsentation</vt:lpstr>
      <vt:lpstr>PowerPoint-Präsentation</vt:lpstr>
      <vt:lpstr>PowerPoint-Präsentation</vt:lpstr>
      <vt:lpstr>Summary first machine learing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Mike Schall</dc:creator>
  <cp:lastModifiedBy>Mike Schall</cp:lastModifiedBy>
  <cp:revision>13</cp:revision>
  <dcterms:created xsi:type="dcterms:W3CDTF">2024-01-30T14:07:50Z</dcterms:created>
  <dcterms:modified xsi:type="dcterms:W3CDTF">2024-02-02T15:47:59Z</dcterms:modified>
</cp:coreProperties>
</file>